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0" r:id="rId9"/>
    <p:sldId id="266" r:id="rId10"/>
    <p:sldId id="268" r:id="rId11"/>
    <p:sldId id="269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A7D"/>
    <a:srgbClr val="1A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9" autoAdjust="0"/>
    <p:restoredTop sz="94660"/>
  </p:normalViewPr>
  <p:slideViewPr>
    <p:cSldViewPr snapToGrid="0" snapToObjects="1">
      <p:cViewPr>
        <p:scale>
          <a:sx n="135" d="100"/>
          <a:sy n="135" d="100"/>
        </p:scale>
        <p:origin x="-1680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CE62A-C575-C846-9137-B414394764C5}" type="datetimeFigureOut">
              <a:rPr lang="en-US" smtClean="0"/>
              <a:t>15/03/2013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3D3D7-CFBD-874C-84E2-EE0ECA588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7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354AF-A32F-0A48-A9B6-0CBEAD4799A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354AF-A32F-0A48-A9B6-0CBEAD4799A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AE466-6C67-D044-985F-15B8DFE63BCE}" type="datetimeFigureOut">
              <a:rPr lang="en-US" smtClean="0"/>
              <a:pPr/>
              <a:t>15/03/2013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E0E18-B94C-7E44-83C8-330BFCB0CA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7.jpeg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image" Target="../media/image16.png"/><Relationship Id="rId34" Type="http://schemas.openxmlformats.org/officeDocument/2006/relationships/image" Target="../media/image2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3A7D"/>
            </a:gs>
            <a:gs pos="100000">
              <a:schemeClr val="tx2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33750" y="1063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Homespree Logo White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4" y="2361529"/>
            <a:ext cx="7953375" cy="21747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691" y="4927611"/>
            <a:ext cx="795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Stress-free home improvement from the convenience of your smartphone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/>
          <p:nvPr/>
        </p:nvSpPr>
        <p:spPr>
          <a:xfrm>
            <a:off x="5816606" y="897471"/>
            <a:ext cx="2628900" cy="5202765"/>
          </a:xfrm>
          <a:prstGeom prst="roundRect">
            <a:avLst>
              <a:gd name="adj" fmla="val 893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 Same Side Corner Rectangle 97"/>
          <p:cNvSpPr/>
          <p:nvPr/>
        </p:nvSpPr>
        <p:spPr>
          <a:xfrm>
            <a:off x="5839466" y="908054"/>
            <a:ext cx="2606040" cy="749530"/>
          </a:xfrm>
          <a:prstGeom prst="round2SameRect">
            <a:avLst>
              <a:gd name="adj1" fmla="val 30222"/>
              <a:gd name="adj2" fmla="val 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-166159"/>
            <a:ext cx="7044267" cy="1040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Online Home Improvement Space</a:t>
            </a:r>
            <a:endParaRPr kumimoji="0" lang="en-US" sz="3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57760" y="897471"/>
            <a:ext cx="2628900" cy="5202765"/>
          </a:xfrm>
          <a:prstGeom prst="roundRect">
            <a:avLst>
              <a:gd name="adj" fmla="val 89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28" y="2248210"/>
            <a:ext cx="2065865" cy="367984"/>
          </a:xfrm>
          <a:prstGeom prst="rect">
            <a:avLst/>
          </a:prstGeom>
        </p:spPr>
      </p:pic>
      <p:pic>
        <p:nvPicPr>
          <p:cNvPr id="82" name="Picture 81" descr="Yelp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80" y="3346548"/>
            <a:ext cx="1432560" cy="701040"/>
          </a:xfrm>
          <a:prstGeom prst="rect">
            <a:avLst/>
          </a:prstGeom>
        </p:spPr>
      </p:pic>
      <p:pic>
        <p:nvPicPr>
          <p:cNvPr id="83" name="Picture 82" descr="Y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018" y="4777853"/>
            <a:ext cx="927685" cy="839555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6163737" y="1064170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Tasks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5" name="Picture 84" descr="Thumbtack_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968" y="2112746"/>
            <a:ext cx="2262213" cy="650387"/>
          </a:xfrm>
          <a:prstGeom prst="rect">
            <a:avLst/>
          </a:prstGeom>
        </p:spPr>
      </p:pic>
      <p:pic>
        <p:nvPicPr>
          <p:cNvPr id="87" name="Picture 86" descr="taskrabbi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0146" y="3448146"/>
            <a:ext cx="2199247" cy="556567"/>
          </a:xfrm>
          <a:prstGeom prst="rect">
            <a:avLst/>
          </a:prstGeom>
        </p:spPr>
      </p:pic>
      <p:pic>
        <p:nvPicPr>
          <p:cNvPr id="88" name="Picture 87" descr="KudzuLogo_RGB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5335" y="4660585"/>
            <a:ext cx="1611135" cy="107409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3352794" y="1237732"/>
            <a:ext cx="242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Home Improvement Requests</a:t>
            </a:r>
          </a:p>
        </p:txBody>
      </p:sp>
      <p:sp>
        <p:nvSpPr>
          <p:cNvPr id="97" name="Round Same Side Corner Rectangle 96"/>
          <p:cNvSpPr/>
          <p:nvPr/>
        </p:nvSpPr>
        <p:spPr>
          <a:xfrm>
            <a:off x="763687" y="912811"/>
            <a:ext cx="2606040" cy="749530"/>
          </a:xfrm>
          <a:prstGeom prst="round2SameRect">
            <a:avLst>
              <a:gd name="adj1" fmla="val 30222"/>
              <a:gd name="adj2" fmla="val 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276600" y="1134533"/>
            <a:ext cx="2628900" cy="5202765"/>
          </a:xfrm>
          <a:prstGeom prst="roundRect">
            <a:avLst>
              <a:gd name="adj" fmla="val 8938"/>
            </a:avLst>
          </a:prstGeom>
          <a:solidFill>
            <a:schemeClr val="bg1"/>
          </a:solidFill>
          <a:ln w="857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7132" y="5154889"/>
            <a:ext cx="1993607" cy="55960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6122" y="3583610"/>
            <a:ext cx="1695626" cy="60913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3733" y="2485272"/>
            <a:ext cx="1824947" cy="43595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083727" y="1064170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Reviews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99" name="Round Same Side Corner Rectangle 98"/>
          <p:cNvSpPr/>
          <p:nvPr/>
        </p:nvSpPr>
        <p:spPr>
          <a:xfrm>
            <a:off x="3307926" y="1162573"/>
            <a:ext cx="2560320" cy="749530"/>
          </a:xfrm>
          <a:prstGeom prst="round2SameRect">
            <a:avLst>
              <a:gd name="adj1" fmla="val 30222"/>
              <a:gd name="adj2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3587132" y="1301232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Home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22" name="Picture 21" descr="Homespree 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39188" y="874030"/>
          <a:ext cx="8298412" cy="549070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49963"/>
                <a:gridCol w="1101652"/>
                <a:gridCol w="1116149"/>
                <a:gridCol w="1116149"/>
                <a:gridCol w="1198827"/>
                <a:gridCol w="1157488"/>
                <a:gridCol w="1058184"/>
              </a:tblGrid>
              <a:tr h="81930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Company</a:t>
                      </a:r>
                      <a:endParaRPr lang="en-US" sz="1500" dirty="0"/>
                    </a:p>
                  </a:txBody>
                  <a:tcPr anchor="ctr"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Bids</a:t>
                      </a:r>
                      <a:endParaRPr lang="en-US" sz="1500" dirty="0"/>
                    </a:p>
                  </a:txBody>
                  <a:tcPr anchor="ctr"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 App</a:t>
                      </a:r>
                      <a:endParaRPr lang="en-US" sz="1500" dirty="0"/>
                    </a:p>
                  </a:txBody>
                  <a:tcPr anchor="ctr"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Photos</a:t>
                      </a:r>
                      <a:endParaRPr lang="en-US" sz="1500" dirty="0"/>
                    </a:p>
                  </a:txBody>
                  <a:tcPr anchor="ctr"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Rich Profile</a:t>
                      </a:r>
                      <a:endParaRPr lang="en-US" sz="1500" dirty="0"/>
                    </a:p>
                  </a:txBody>
                  <a:tcPr anchor="ctr"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 smtClean="0"/>
                        <a:t>Preferences</a:t>
                      </a:r>
                      <a:endParaRPr lang="en-US" sz="1500" dirty="0"/>
                    </a:p>
                  </a:txBody>
                  <a:tcPr anchor="ctr"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Social</a:t>
                      </a:r>
                      <a:endParaRPr lang="en-US" sz="1500" dirty="0"/>
                    </a:p>
                  </a:txBody>
                  <a:tcPr anchor="ctr"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7D"/>
                    </a:solidFill>
                  </a:tcPr>
                </a:tc>
              </a:tr>
              <a:tr h="1167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3</a:t>
                      </a:r>
                      <a:endParaRPr lang="en-US" sz="1200" b="1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167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4</a:t>
                      </a:r>
                      <a:endParaRPr lang="en-US" sz="1200" b="1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1167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Many</a:t>
                      </a:r>
                      <a:endParaRPr lang="en-US" sz="1200" b="1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7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</a:t>
                      </a:r>
                      <a:endParaRPr lang="en-US" sz="1200" b="1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7241" y="4473108"/>
            <a:ext cx="1247533" cy="350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6919" y="3192276"/>
            <a:ext cx="1086082" cy="390164"/>
          </a:xfrm>
          <a:prstGeom prst="rect">
            <a:avLst/>
          </a:prstGeom>
        </p:spPr>
      </p:pic>
      <p:pic>
        <p:nvPicPr>
          <p:cNvPr id="13" name="Picture 12" descr="servicelive.jp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2318" y="5638800"/>
            <a:ext cx="1212456" cy="333241"/>
          </a:xfrm>
          <a:prstGeom prst="rect">
            <a:avLst/>
          </a:prstGeom>
        </p:spPr>
      </p:pic>
      <p:sp>
        <p:nvSpPr>
          <p:cNvPr id="27" name="WordArt 63"/>
          <p:cNvSpPr>
            <a:spLocks noChangeAspect="1" noChangeArrowheads="1" noChangeShapeType="1" noTextEdit="1"/>
          </p:cNvSpPr>
          <p:nvPr>
            <p:custDataLst>
              <p:tags r:id="rId1"/>
            </p:custDataLst>
          </p:nvPr>
        </p:nvSpPr>
        <p:spPr bwMode="gray">
          <a:xfrm>
            <a:off x="3519994" y="5639472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prstDash val="dash"/>
                  <a:round/>
                  <a:headEnd/>
                  <a:tailEnd/>
                </a:ln>
                <a:solidFill>
                  <a:schemeClr val="bg1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-166159"/>
            <a:ext cx="7044267" cy="1040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Competitive Analysis</a:t>
            </a:r>
            <a:endParaRPr kumimoji="0" lang="en-US" sz="3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WordArt 60"/>
          <p:cNvSpPr>
            <a:spLocks noChangeAspect="1" noChangeArrowheads="1" noChangeShapeType="1" noTextEdit="1"/>
          </p:cNvSpPr>
          <p:nvPr>
            <p:custDataLst>
              <p:tags r:id="rId2"/>
            </p:custDataLst>
          </p:nvPr>
        </p:nvSpPr>
        <p:spPr bwMode="gray">
          <a:xfrm>
            <a:off x="4607025" y="3243167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round/>
                  <a:headEnd/>
                  <a:tailEnd/>
                </a:ln>
                <a:solidFill>
                  <a:srgbClr val="1C9D34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34" name="WordArt 60"/>
          <p:cNvSpPr>
            <a:spLocks noChangeAspect="1" noChangeArrowheads="1" noChangeShapeType="1" noTextEdit="1"/>
          </p:cNvSpPr>
          <p:nvPr>
            <p:custDataLst>
              <p:tags r:id="rId3"/>
            </p:custDataLst>
          </p:nvPr>
        </p:nvSpPr>
        <p:spPr bwMode="gray">
          <a:xfrm>
            <a:off x="4607025" y="445047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round/>
                  <a:headEnd/>
                  <a:tailEnd/>
                </a:ln>
                <a:solidFill>
                  <a:srgbClr val="1C9D34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35" name="WordArt 63"/>
          <p:cNvSpPr>
            <a:spLocks noChangeAspect="1" noChangeArrowheads="1" noChangeShapeType="1" noTextEdit="1"/>
          </p:cNvSpPr>
          <p:nvPr>
            <p:custDataLst>
              <p:tags r:id="rId4"/>
            </p:custDataLst>
          </p:nvPr>
        </p:nvSpPr>
        <p:spPr bwMode="gray">
          <a:xfrm>
            <a:off x="4607025" y="5639472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300" kern="10" dirty="0">
              <a:ln w="9525">
                <a:solidFill>
                  <a:srgbClr val="1C9D34"/>
                </a:solidFill>
                <a:prstDash val="dash"/>
                <a:round/>
                <a:headEnd/>
                <a:tailEnd/>
              </a:ln>
              <a:solidFill>
                <a:schemeClr val="bg1"/>
              </a:solidFill>
              <a:latin typeface="Wingdings"/>
              <a:ea typeface="Wingdings"/>
              <a:cs typeface="Wingdings"/>
            </a:endParaRPr>
          </a:p>
        </p:txBody>
      </p:sp>
      <p:sp>
        <p:nvSpPr>
          <p:cNvPr id="48" name="WordArt 63"/>
          <p:cNvSpPr>
            <a:spLocks noChangeAspect="1" noChangeArrowheads="1" noChangeShapeType="1" noTextEdit="1"/>
          </p:cNvSpPr>
          <p:nvPr>
            <p:custDataLst>
              <p:tags r:id="rId5"/>
            </p:custDataLst>
          </p:nvPr>
        </p:nvSpPr>
        <p:spPr bwMode="gray">
          <a:xfrm>
            <a:off x="5760014" y="445047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prstDash val="dash"/>
                  <a:round/>
                  <a:headEnd/>
                  <a:tailEnd/>
                </a:ln>
                <a:solidFill>
                  <a:schemeClr val="bg1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49" name="WordArt 63"/>
          <p:cNvSpPr>
            <a:spLocks noChangeAspect="1" noChangeArrowheads="1" noChangeShapeType="1" noTextEdit="1"/>
          </p:cNvSpPr>
          <p:nvPr>
            <p:custDataLst>
              <p:tags r:id="rId6"/>
            </p:custDataLst>
          </p:nvPr>
        </p:nvSpPr>
        <p:spPr bwMode="gray">
          <a:xfrm>
            <a:off x="5760014" y="3243167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prstDash val="dash"/>
                  <a:round/>
                  <a:headEnd/>
                  <a:tailEnd/>
                </a:ln>
                <a:solidFill>
                  <a:schemeClr val="bg1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50" name="WordArt 61"/>
          <p:cNvSpPr>
            <a:spLocks noChangeAspect="1" noChangeArrowheads="1" noChangeShapeType="1" noTextEdit="1"/>
          </p:cNvSpPr>
          <p:nvPr>
            <p:custDataLst>
              <p:tags r:id="rId7"/>
            </p:custDataLst>
          </p:nvPr>
        </p:nvSpPr>
        <p:spPr bwMode="gray">
          <a:xfrm>
            <a:off x="5760014" y="5639472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A5446F"/>
                  </a:solidFill>
                  <a:round/>
                  <a:headEnd/>
                  <a:tailEnd/>
                </a:ln>
                <a:solidFill>
                  <a:srgbClr val="A5446F"/>
                </a:solidFill>
                <a:latin typeface="Wingdings"/>
                <a:ea typeface="Wingdings"/>
                <a:cs typeface="Wingdings"/>
              </a:rPr>
              <a:t>û</a:t>
            </a:r>
          </a:p>
        </p:txBody>
      </p:sp>
      <p:sp>
        <p:nvSpPr>
          <p:cNvPr id="55" name="WordArt 61"/>
          <p:cNvSpPr>
            <a:spLocks noChangeAspect="1" noChangeArrowheads="1" noChangeShapeType="1" noTextEdit="1"/>
          </p:cNvSpPr>
          <p:nvPr>
            <p:custDataLst>
              <p:tags r:id="rId8"/>
            </p:custDataLst>
          </p:nvPr>
        </p:nvSpPr>
        <p:spPr bwMode="gray">
          <a:xfrm>
            <a:off x="6920549" y="3243167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A5446F"/>
                  </a:solidFill>
                  <a:round/>
                  <a:headEnd/>
                  <a:tailEnd/>
                </a:ln>
                <a:solidFill>
                  <a:srgbClr val="A5446F"/>
                </a:solidFill>
                <a:latin typeface="Wingdings"/>
                <a:ea typeface="Wingdings"/>
                <a:cs typeface="Wingdings"/>
              </a:rPr>
              <a:t>û</a:t>
            </a:r>
          </a:p>
        </p:txBody>
      </p:sp>
      <p:sp>
        <p:nvSpPr>
          <p:cNvPr id="56" name="WordArt 61"/>
          <p:cNvSpPr>
            <a:spLocks noChangeAspect="1" noChangeArrowheads="1" noChangeShapeType="1" noTextEdit="1"/>
          </p:cNvSpPr>
          <p:nvPr>
            <p:custDataLst>
              <p:tags r:id="rId9"/>
            </p:custDataLst>
          </p:nvPr>
        </p:nvSpPr>
        <p:spPr bwMode="gray">
          <a:xfrm>
            <a:off x="6920549" y="445047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A5446F"/>
                  </a:solidFill>
                  <a:round/>
                  <a:headEnd/>
                  <a:tailEnd/>
                </a:ln>
                <a:solidFill>
                  <a:srgbClr val="A5446F"/>
                </a:solidFill>
                <a:latin typeface="Wingdings"/>
                <a:ea typeface="Wingdings"/>
                <a:cs typeface="Wingdings"/>
              </a:rPr>
              <a:t>û</a:t>
            </a:r>
          </a:p>
        </p:txBody>
      </p:sp>
      <p:sp>
        <p:nvSpPr>
          <p:cNvPr id="57" name="WordArt 61"/>
          <p:cNvSpPr>
            <a:spLocks noChangeAspect="1" noChangeArrowheads="1" noChangeShapeType="1" noTextEdit="1"/>
          </p:cNvSpPr>
          <p:nvPr>
            <p:custDataLst>
              <p:tags r:id="rId10"/>
            </p:custDataLst>
          </p:nvPr>
        </p:nvSpPr>
        <p:spPr bwMode="gray">
          <a:xfrm>
            <a:off x="5760014" y="5639472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300" kern="10" dirty="0">
              <a:ln w="9525">
                <a:solidFill>
                  <a:srgbClr val="A5446F"/>
                </a:solidFill>
                <a:round/>
                <a:headEnd/>
                <a:tailEnd/>
              </a:ln>
              <a:solidFill>
                <a:srgbClr val="A5446F"/>
              </a:solidFill>
              <a:latin typeface="Wingdings"/>
              <a:ea typeface="Wingdings"/>
              <a:cs typeface="Wingdings"/>
            </a:endParaRPr>
          </a:p>
        </p:txBody>
      </p:sp>
      <p:sp>
        <p:nvSpPr>
          <p:cNvPr id="59" name="WordArt 61"/>
          <p:cNvSpPr>
            <a:spLocks noChangeAspect="1" noChangeArrowheads="1" noChangeShapeType="1" noTextEdit="1"/>
          </p:cNvSpPr>
          <p:nvPr>
            <p:custDataLst>
              <p:tags r:id="rId11"/>
            </p:custDataLst>
          </p:nvPr>
        </p:nvSpPr>
        <p:spPr bwMode="gray">
          <a:xfrm>
            <a:off x="6920549" y="5639472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A5446F"/>
                  </a:solidFill>
                  <a:round/>
                  <a:headEnd/>
                  <a:tailEnd/>
                </a:ln>
                <a:solidFill>
                  <a:srgbClr val="A5446F"/>
                </a:solidFill>
                <a:latin typeface="Wingdings"/>
                <a:ea typeface="Wingdings"/>
                <a:cs typeface="Wingdings"/>
              </a:rPr>
              <a:t>û</a:t>
            </a:r>
          </a:p>
        </p:txBody>
      </p:sp>
      <p:sp>
        <p:nvSpPr>
          <p:cNvPr id="67" name="WordArt 61"/>
          <p:cNvSpPr>
            <a:spLocks noChangeAspect="1" noChangeArrowheads="1" noChangeShapeType="1" noTextEdit="1"/>
          </p:cNvSpPr>
          <p:nvPr>
            <p:custDataLst>
              <p:tags r:id="rId12"/>
            </p:custDataLst>
          </p:nvPr>
        </p:nvSpPr>
        <p:spPr bwMode="gray">
          <a:xfrm>
            <a:off x="8031799" y="445047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A5446F"/>
                  </a:solidFill>
                  <a:round/>
                  <a:headEnd/>
                  <a:tailEnd/>
                </a:ln>
                <a:solidFill>
                  <a:srgbClr val="A5446F"/>
                </a:solidFill>
                <a:latin typeface="Wingdings"/>
                <a:ea typeface="Wingdings"/>
                <a:cs typeface="Wingdings"/>
              </a:rPr>
              <a:t>û</a:t>
            </a:r>
          </a:p>
        </p:txBody>
      </p:sp>
      <p:sp>
        <p:nvSpPr>
          <p:cNvPr id="71" name="WordArt 61"/>
          <p:cNvSpPr>
            <a:spLocks noChangeAspect="1" noChangeArrowheads="1" noChangeShapeType="1" noTextEdit="1"/>
          </p:cNvSpPr>
          <p:nvPr>
            <p:custDataLst>
              <p:tags r:id="rId13"/>
            </p:custDataLst>
          </p:nvPr>
        </p:nvSpPr>
        <p:spPr bwMode="gray">
          <a:xfrm>
            <a:off x="8031799" y="5639472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A5446F"/>
                  </a:solidFill>
                  <a:round/>
                  <a:headEnd/>
                  <a:tailEnd/>
                </a:ln>
                <a:solidFill>
                  <a:srgbClr val="A5446F"/>
                </a:solidFill>
                <a:latin typeface="Wingdings"/>
                <a:ea typeface="Wingdings"/>
                <a:cs typeface="Wingdings"/>
              </a:rPr>
              <a:t>û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21521" y="2158920"/>
            <a:ext cx="1306573" cy="312125"/>
          </a:xfrm>
          <a:prstGeom prst="rect">
            <a:avLst/>
          </a:prstGeom>
        </p:spPr>
      </p:pic>
      <p:sp>
        <p:nvSpPr>
          <p:cNvPr id="80" name="WordArt 60"/>
          <p:cNvSpPr>
            <a:spLocks noChangeAspect="1" noChangeArrowheads="1" noChangeShapeType="1" noTextEdit="1"/>
          </p:cNvSpPr>
          <p:nvPr>
            <p:custDataLst>
              <p:tags r:id="rId14"/>
            </p:custDataLst>
          </p:nvPr>
        </p:nvSpPr>
        <p:spPr bwMode="gray">
          <a:xfrm>
            <a:off x="3519994" y="211946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round/>
                  <a:headEnd/>
                  <a:tailEnd/>
                </a:ln>
                <a:solidFill>
                  <a:srgbClr val="1C9D34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81" name="WordArt 60"/>
          <p:cNvSpPr>
            <a:spLocks noChangeAspect="1" noChangeArrowheads="1" noChangeShapeType="1" noTextEdit="1"/>
          </p:cNvSpPr>
          <p:nvPr>
            <p:custDataLst>
              <p:tags r:id="rId15"/>
            </p:custDataLst>
          </p:nvPr>
        </p:nvSpPr>
        <p:spPr bwMode="gray">
          <a:xfrm>
            <a:off x="4607025" y="211946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round/>
                  <a:headEnd/>
                  <a:tailEnd/>
                </a:ln>
                <a:solidFill>
                  <a:srgbClr val="1C9D34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82" name="WordArt 63"/>
          <p:cNvSpPr>
            <a:spLocks noChangeAspect="1" noChangeArrowheads="1" noChangeShapeType="1" noTextEdit="1"/>
          </p:cNvSpPr>
          <p:nvPr>
            <p:custDataLst>
              <p:tags r:id="rId16"/>
            </p:custDataLst>
          </p:nvPr>
        </p:nvSpPr>
        <p:spPr bwMode="gray">
          <a:xfrm>
            <a:off x="5760014" y="211946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300" kern="10" dirty="0">
              <a:ln w="9525">
                <a:solidFill>
                  <a:srgbClr val="1C9D34"/>
                </a:solidFill>
                <a:prstDash val="dash"/>
                <a:round/>
                <a:headEnd/>
                <a:tailEnd/>
              </a:ln>
              <a:solidFill>
                <a:schemeClr val="bg1"/>
              </a:solidFill>
              <a:latin typeface="Wingdings"/>
              <a:ea typeface="Wingdings"/>
              <a:cs typeface="Wingdings"/>
            </a:endParaRPr>
          </a:p>
        </p:txBody>
      </p:sp>
      <p:sp>
        <p:nvSpPr>
          <p:cNvPr id="83" name="WordArt 61"/>
          <p:cNvSpPr>
            <a:spLocks noChangeAspect="1" noChangeArrowheads="1" noChangeShapeType="1" noTextEdit="1"/>
          </p:cNvSpPr>
          <p:nvPr>
            <p:custDataLst>
              <p:tags r:id="rId17"/>
            </p:custDataLst>
          </p:nvPr>
        </p:nvSpPr>
        <p:spPr bwMode="gray">
          <a:xfrm>
            <a:off x="6920549" y="211946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300" kern="10" dirty="0">
              <a:ln w="9525">
                <a:solidFill>
                  <a:srgbClr val="A5446F"/>
                </a:solidFill>
                <a:round/>
                <a:headEnd/>
                <a:tailEnd/>
              </a:ln>
              <a:solidFill>
                <a:srgbClr val="A5446F"/>
              </a:solidFill>
              <a:latin typeface="Wingdings"/>
              <a:ea typeface="Wingdings"/>
              <a:cs typeface="Wingdings"/>
            </a:endParaRPr>
          </a:p>
        </p:txBody>
      </p:sp>
      <p:sp>
        <p:nvSpPr>
          <p:cNvPr id="85" name="WordArt 60"/>
          <p:cNvSpPr>
            <a:spLocks noChangeAspect="1" noChangeArrowheads="1" noChangeShapeType="1" noTextEdit="1"/>
          </p:cNvSpPr>
          <p:nvPr>
            <p:custDataLst>
              <p:tags r:id="rId18"/>
            </p:custDataLst>
          </p:nvPr>
        </p:nvSpPr>
        <p:spPr bwMode="gray">
          <a:xfrm>
            <a:off x="5760014" y="211946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round/>
                  <a:headEnd/>
                  <a:tailEnd/>
                </a:ln>
                <a:solidFill>
                  <a:srgbClr val="1C9D34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86" name="WordArt 60"/>
          <p:cNvSpPr>
            <a:spLocks noChangeAspect="1" noChangeArrowheads="1" noChangeShapeType="1" noTextEdit="1"/>
          </p:cNvSpPr>
          <p:nvPr>
            <p:custDataLst>
              <p:tags r:id="rId19"/>
            </p:custDataLst>
          </p:nvPr>
        </p:nvSpPr>
        <p:spPr bwMode="gray">
          <a:xfrm>
            <a:off x="6920549" y="211946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round/>
                  <a:headEnd/>
                  <a:tailEnd/>
                </a:ln>
                <a:solidFill>
                  <a:srgbClr val="1C9D34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89" name="WordArt 61"/>
          <p:cNvSpPr>
            <a:spLocks noChangeAspect="1" noChangeArrowheads="1" noChangeShapeType="1" noTextEdit="1"/>
          </p:cNvSpPr>
          <p:nvPr>
            <p:custDataLst>
              <p:tags r:id="rId20"/>
            </p:custDataLst>
          </p:nvPr>
        </p:nvSpPr>
        <p:spPr bwMode="gray">
          <a:xfrm>
            <a:off x="8031799" y="211946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300" kern="10" dirty="0">
              <a:ln w="9525">
                <a:solidFill>
                  <a:srgbClr val="A5446F"/>
                </a:solidFill>
                <a:round/>
                <a:headEnd/>
                <a:tailEnd/>
              </a:ln>
              <a:solidFill>
                <a:srgbClr val="A5446F"/>
              </a:solidFill>
              <a:latin typeface="Wingdings"/>
              <a:ea typeface="Wingdings"/>
              <a:cs typeface="Wingdings"/>
            </a:endParaRPr>
          </a:p>
        </p:txBody>
      </p:sp>
      <p:sp>
        <p:nvSpPr>
          <p:cNvPr id="91" name="WordArt 60"/>
          <p:cNvSpPr>
            <a:spLocks noChangeAspect="1" noChangeArrowheads="1" noChangeShapeType="1" noTextEdit="1"/>
          </p:cNvSpPr>
          <p:nvPr>
            <p:custDataLst>
              <p:tags r:id="rId21"/>
            </p:custDataLst>
          </p:nvPr>
        </p:nvSpPr>
        <p:spPr bwMode="gray">
          <a:xfrm>
            <a:off x="8031799" y="2119464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round/>
                  <a:headEnd/>
                  <a:tailEnd/>
                </a:ln>
                <a:solidFill>
                  <a:srgbClr val="1C9D34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92" name="WordArt 61"/>
          <p:cNvSpPr>
            <a:spLocks noChangeAspect="1" noChangeArrowheads="1" noChangeShapeType="1" noTextEdit="1"/>
          </p:cNvSpPr>
          <p:nvPr>
            <p:custDataLst>
              <p:tags r:id="rId22"/>
            </p:custDataLst>
          </p:nvPr>
        </p:nvSpPr>
        <p:spPr bwMode="gray">
          <a:xfrm>
            <a:off x="8044499" y="3243167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300" kern="10" dirty="0">
              <a:ln w="9525">
                <a:solidFill>
                  <a:srgbClr val="A5446F"/>
                </a:solidFill>
                <a:round/>
                <a:headEnd/>
                <a:tailEnd/>
              </a:ln>
              <a:solidFill>
                <a:srgbClr val="A5446F"/>
              </a:solidFill>
              <a:latin typeface="Wingdings"/>
              <a:ea typeface="Wingdings"/>
              <a:cs typeface="Wingdings"/>
            </a:endParaRPr>
          </a:p>
        </p:txBody>
      </p:sp>
      <p:sp>
        <p:nvSpPr>
          <p:cNvPr id="93" name="WordArt 61"/>
          <p:cNvSpPr>
            <a:spLocks noChangeAspect="1" noChangeArrowheads="1" noChangeShapeType="1" noTextEdit="1"/>
          </p:cNvSpPr>
          <p:nvPr>
            <p:custDataLst>
              <p:tags r:id="rId23"/>
            </p:custDataLst>
          </p:nvPr>
        </p:nvSpPr>
        <p:spPr bwMode="gray">
          <a:xfrm>
            <a:off x="4607025" y="5639472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A5446F"/>
                  </a:solidFill>
                  <a:round/>
                  <a:headEnd/>
                  <a:tailEnd/>
                </a:ln>
                <a:solidFill>
                  <a:srgbClr val="A5446F"/>
                </a:solidFill>
                <a:latin typeface="Wingdings"/>
                <a:ea typeface="Wingdings"/>
                <a:cs typeface="Wingdings"/>
              </a:rPr>
              <a:t>û</a:t>
            </a:r>
          </a:p>
        </p:txBody>
      </p:sp>
      <p:sp>
        <p:nvSpPr>
          <p:cNvPr id="94" name="WordArt 61"/>
          <p:cNvSpPr>
            <a:spLocks noChangeAspect="1" noChangeArrowheads="1" noChangeShapeType="1" noTextEdit="1"/>
          </p:cNvSpPr>
          <p:nvPr>
            <p:custDataLst>
              <p:tags r:id="rId24"/>
            </p:custDataLst>
          </p:nvPr>
        </p:nvSpPr>
        <p:spPr bwMode="gray">
          <a:xfrm>
            <a:off x="4607025" y="5639472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300" kern="10" dirty="0">
              <a:ln w="9525">
                <a:solidFill>
                  <a:srgbClr val="A5446F"/>
                </a:solidFill>
                <a:round/>
                <a:headEnd/>
                <a:tailEnd/>
              </a:ln>
              <a:solidFill>
                <a:srgbClr val="A5446F"/>
              </a:solidFill>
              <a:latin typeface="Wingdings"/>
              <a:ea typeface="Wingdings"/>
              <a:cs typeface="Wingdings"/>
            </a:endParaRPr>
          </a:p>
        </p:txBody>
      </p:sp>
      <p:sp>
        <p:nvSpPr>
          <p:cNvPr id="95" name="WordArt 63"/>
          <p:cNvSpPr>
            <a:spLocks noChangeAspect="1" noChangeArrowheads="1" noChangeShapeType="1" noTextEdit="1"/>
          </p:cNvSpPr>
          <p:nvPr>
            <p:custDataLst>
              <p:tags r:id="rId25"/>
            </p:custDataLst>
          </p:nvPr>
        </p:nvSpPr>
        <p:spPr bwMode="gray">
          <a:xfrm>
            <a:off x="8007914" y="3243167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prstDash val="dash"/>
                  <a:round/>
                  <a:headEnd/>
                  <a:tailEnd/>
                </a:ln>
                <a:solidFill>
                  <a:schemeClr val="bg1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96" name="WordArt 63"/>
          <p:cNvSpPr>
            <a:spLocks noChangeAspect="1" noChangeArrowheads="1" noChangeShapeType="1" noTextEdit="1"/>
          </p:cNvSpPr>
          <p:nvPr>
            <p:custDataLst>
              <p:tags r:id="rId26"/>
            </p:custDataLst>
          </p:nvPr>
        </p:nvSpPr>
        <p:spPr bwMode="gray">
          <a:xfrm>
            <a:off x="3519994" y="4450477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prstDash val="dash"/>
                  <a:round/>
                  <a:headEnd/>
                  <a:tailEnd/>
                </a:ln>
                <a:solidFill>
                  <a:schemeClr val="bg1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sp>
        <p:nvSpPr>
          <p:cNvPr id="97" name="WordArt 63"/>
          <p:cNvSpPr>
            <a:spLocks noChangeAspect="1" noChangeArrowheads="1" noChangeShapeType="1" noTextEdit="1"/>
          </p:cNvSpPr>
          <p:nvPr>
            <p:custDataLst>
              <p:tags r:id="rId27"/>
            </p:custDataLst>
          </p:nvPr>
        </p:nvSpPr>
        <p:spPr bwMode="gray">
          <a:xfrm>
            <a:off x="3519994" y="3243170"/>
            <a:ext cx="320040" cy="32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300" kern="10" dirty="0">
                <a:ln w="9525">
                  <a:solidFill>
                    <a:srgbClr val="1C9D34"/>
                  </a:solidFill>
                  <a:prstDash val="dash"/>
                  <a:round/>
                  <a:headEnd/>
                  <a:tailEnd/>
                </a:ln>
                <a:solidFill>
                  <a:schemeClr val="bg1"/>
                </a:solidFill>
                <a:latin typeface="Wingdings"/>
                <a:ea typeface="Wingdings"/>
                <a:cs typeface="Wingdings"/>
              </a:rPr>
              <a:t>ü</a:t>
            </a:r>
          </a:p>
        </p:txBody>
      </p:sp>
      <p:pic>
        <p:nvPicPr>
          <p:cNvPr id="36" name="Picture 35" descr="Homespree Logo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4 at 7.06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4"/>
          <a:stretch/>
        </p:blipFill>
        <p:spPr>
          <a:xfrm>
            <a:off x="410588" y="846667"/>
            <a:ext cx="8377811" cy="379306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8263" y="80455"/>
            <a:ext cx="51138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/>
            <a:r>
              <a:rPr lang="en-US" sz="3400" dirty="0" smtClean="0">
                <a:solidFill>
                  <a:schemeClr val="accent1"/>
                </a:solidFill>
              </a:rPr>
              <a:t>Conclusion</a:t>
            </a:r>
            <a:endParaRPr lang="en-US" sz="34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588" y="4825942"/>
            <a:ext cx="8385048" cy="14393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111125" indent="-111125">
              <a:lnSpc>
                <a:spcPct val="50000"/>
              </a:lnSpc>
              <a:spcAft>
                <a:spcPts val="1000"/>
              </a:spcAft>
              <a:buFont typeface="Arial"/>
              <a:buChar char="•"/>
            </a:pPr>
            <a:r>
              <a:rPr lang="en-US" sz="1600" dirty="0" smtClean="0"/>
              <a:t>Process of requesting and submitting home improvement estimates is antiquated</a:t>
            </a:r>
          </a:p>
          <a:p>
            <a:pPr marL="111125" indent="-111125">
              <a:lnSpc>
                <a:spcPct val="50000"/>
              </a:lnSpc>
              <a:spcAft>
                <a:spcPts val="1000"/>
              </a:spcAft>
              <a:buFont typeface="Arial"/>
              <a:buChar char="•"/>
            </a:pPr>
            <a:r>
              <a:rPr lang="en-US" sz="1600" dirty="0" smtClean="0"/>
              <a:t>Homespree seeks to advance industry by providing a marketplace for home services</a:t>
            </a:r>
          </a:p>
          <a:p>
            <a:pPr marL="111125" indent="-111125">
              <a:lnSpc>
                <a:spcPct val="50000"/>
              </a:lnSpc>
              <a:spcAft>
                <a:spcPts val="1000"/>
              </a:spcAft>
              <a:buFont typeface="Arial"/>
              <a:buChar char="•"/>
            </a:pPr>
            <a:r>
              <a:rPr lang="en-US" sz="1600" dirty="0" smtClean="0"/>
              <a:t>Tremendous value to homeowners and contractors</a:t>
            </a:r>
          </a:p>
          <a:p>
            <a:pPr marL="111125" indent="-111125">
              <a:lnSpc>
                <a:spcPct val="50000"/>
              </a:lnSpc>
              <a:spcAft>
                <a:spcPts val="1000"/>
              </a:spcAft>
              <a:buFont typeface="Arial"/>
              <a:buChar char="•"/>
            </a:pPr>
            <a:r>
              <a:rPr lang="en-US" sz="1600" dirty="0" smtClean="0"/>
              <a:t>Massive opportunity: 114MM households and 7MM employed in construction industry in the U.S.</a:t>
            </a:r>
          </a:p>
          <a:p>
            <a:pPr marL="111125" indent="-111125">
              <a:lnSpc>
                <a:spcPct val="50000"/>
              </a:lnSpc>
              <a:spcAft>
                <a:spcPts val="1000"/>
              </a:spcAft>
              <a:buFont typeface="Arial"/>
              <a:buChar char="•"/>
            </a:pPr>
            <a:r>
              <a:rPr lang="en-US" sz="1600" dirty="0" smtClean="0"/>
              <a:t>Rapid expansion of mobile devices facilitates customer adoption</a:t>
            </a:r>
          </a:p>
        </p:txBody>
      </p:sp>
      <p:pic>
        <p:nvPicPr>
          <p:cNvPr id="7" name="Picture 6" descr="Homespree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spree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sp>
        <p:nvSpPr>
          <p:cNvPr id="5" name="Rounded Rectangle 4"/>
          <p:cNvSpPr>
            <a:spLocks/>
          </p:cNvSpPr>
          <p:nvPr/>
        </p:nvSpPr>
        <p:spPr>
          <a:xfrm>
            <a:off x="458264" y="1775578"/>
            <a:ext cx="2286000" cy="1828800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Connect with contractors</a:t>
            </a:r>
            <a:endParaRPr lang="en-US" sz="1600" b="1" dirty="0"/>
          </a:p>
        </p:txBody>
      </p:sp>
      <p:sp>
        <p:nvSpPr>
          <p:cNvPr id="6" name="Rounded Rectangle 5"/>
          <p:cNvSpPr>
            <a:spLocks/>
          </p:cNvSpPr>
          <p:nvPr/>
        </p:nvSpPr>
        <p:spPr>
          <a:xfrm>
            <a:off x="3483507" y="1775578"/>
            <a:ext cx="2286000" cy="1828800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Schedule and </a:t>
            </a:r>
          </a:p>
          <a:p>
            <a:pPr algn="ctr"/>
            <a:r>
              <a:rPr lang="en-US" sz="1600" b="1" dirty="0" smtClean="0"/>
              <a:t>receive estimates</a:t>
            </a:r>
            <a:endParaRPr lang="en-US" sz="1600" b="1" dirty="0"/>
          </a:p>
        </p:txBody>
      </p:sp>
      <p:sp>
        <p:nvSpPr>
          <p:cNvPr id="7" name="Rounded Rectangle 6"/>
          <p:cNvSpPr>
            <a:spLocks/>
          </p:cNvSpPr>
          <p:nvPr/>
        </p:nvSpPr>
        <p:spPr>
          <a:xfrm>
            <a:off x="6508749" y="1775578"/>
            <a:ext cx="2286000" cy="1828800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/>
              <a:t>Hire contractor to complete job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8264" y="1053145"/>
            <a:ext cx="8336485" cy="374571"/>
          </a:xfrm>
          <a:prstGeom prst="roundRect">
            <a:avLst/>
          </a:prstGeom>
          <a:gradFill flip="none" rotWithShape="1">
            <a:gsLst>
              <a:gs pos="0">
                <a:srgbClr val="1A377D"/>
              </a:gs>
              <a:gs pos="100000">
                <a:srgbClr val="243A7D"/>
              </a:gs>
            </a:gsLst>
            <a:lin ang="54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</a:rPr>
              <a:t>Home Improvement Estimate Process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628" y="3858216"/>
            <a:ext cx="247462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spcAft>
                <a:spcPts val="6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Word of mouth</a:t>
            </a:r>
          </a:p>
          <a:p>
            <a:pPr marL="117475" indent="-117475"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Online</a:t>
            </a:r>
          </a:p>
          <a:p>
            <a:pPr marL="458788" indent="-236538">
              <a:buFont typeface="Courier New"/>
              <a:buChar char="o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</a:t>
            </a:r>
          </a:p>
          <a:p>
            <a:pPr marL="458788" indent="-236538">
              <a:buFont typeface="Courier New"/>
              <a:buChar char="o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Yelp </a:t>
            </a:r>
          </a:p>
          <a:p>
            <a:pPr marL="458788" indent="-236538">
              <a:buFont typeface="Courier New"/>
              <a:buChar char="o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Angie’s List</a:t>
            </a:r>
          </a:p>
          <a:p>
            <a:pPr marL="458788" indent="-236538">
              <a:spcAft>
                <a:spcPts val="600"/>
              </a:spcAft>
              <a:buFont typeface="Courier New"/>
              <a:buChar char="o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City Search</a:t>
            </a:r>
          </a:p>
          <a:p>
            <a:pPr marL="117475" indent="-117475"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Phonebook</a:t>
            </a:r>
          </a:p>
          <a:p>
            <a:pPr marL="117475" indent="-117475">
              <a:buFont typeface="Arial"/>
              <a:buChar char="•"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55075" y="3858217"/>
            <a:ext cx="237459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spcAft>
                <a:spcPts val="6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Call several contractors to schedule estimate</a:t>
            </a:r>
          </a:p>
          <a:p>
            <a:pPr marL="117475" indent="-117475">
              <a:spcAft>
                <a:spcPts val="600"/>
              </a:spcAft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Issues: </a:t>
            </a:r>
          </a:p>
          <a:p>
            <a:pPr marL="458788" indent="-222250" defTabSz="511175">
              <a:spcAft>
                <a:spcPts val="600"/>
              </a:spcAft>
              <a:buFont typeface="Courier New"/>
              <a:buChar char="o"/>
            </a:pPr>
            <a:r>
              <a:rPr lang="en-US" sz="1400" dirty="0" smtClean="0">
                <a:solidFill>
                  <a:srgbClr val="FF0000"/>
                </a:solidFill>
              </a:rPr>
              <a:t>Do contractors respond to your calls?</a:t>
            </a:r>
          </a:p>
          <a:p>
            <a:pPr marL="458788" indent="-222250" defTabSz="511175">
              <a:spcAft>
                <a:spcPts val="600"/>
              </a:spcAft>
              <a:buFont typeface="Courier New"/>
              <a:buChar char="o"/>
            </a:pPr>
            <a:r>
              <a:rPr lang="en-US" sz="1400" dirty="0" smtClean="0">
                <a:solidFill>
                  <a:srgbClr val="FF0000"/>
                </a:solidFill>
              </a:rPr>
              <a:t>Is the appointment convenient?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6115" y="3858216"/>
            <a:ext cx="2418589" cy="2215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spcAft>
                <a:spcPts val="6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Choose a contractor </a:t>
            </a:r>
          </a:p>
          <a:p>
            <a:pPr marL="117475" indent="-117475">
              <a:spcAft>
                <a:spcPts val="600"/>
              </a:spcAft>
              <a:buFont typeface="Arial"/>
              <a:buChar char="•"/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7475" indent="-117475">
              <a:spcAft>
                <a:spcPts val="600"/>
              </a:spcAft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Issues: </a:t>
            </a:r>
          </a:p>
          <a:p>
            <a:pPr marL="458788" indent="-222250" defTabSz="511175">
              <a:spcAft>
                <a:spcPts val="600"/>
              </a:spcAft>
              <a:buFont typeface="Courier New"/>
              <a:buChar char="o"/>
            </a:pPr>
            <a:r>
              <a:rPr lang="en-US" sz="1400" dirty="0" smtClean="0">
                <a:solidFill>
                  <a:srgbClr val="FF0000"/>
                </a:solidFill>
              </a:rPr>
              <a:t>Are you sure you’re paying a fair price?</a:t>
            </a:r>
          </a:p>
          <a:p>
            <a:pPr marL="458788" indent="-222250" defTabSz="511175">
              <a:spcAft>
                <a:spcPts val="600"/>
              </a:spcAft>
              <a:buFont typeface="Courier New"/>
              <a:buChar char="o"/>
            </a:pPr>
            <a:r>
              <a:rPr lang="en-US" sz="1400" dirty="0" smtClean="0">
                <a:solidFill>
                  <a:srgbClr val="FF0000"/>
                </a:solidFill>
              </a:rPr>
              <a:t>How do you know your contractor provides quality services?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8264" y="80455"/>
            <a:ext cx="31245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/>
            <a:r>
              <a:rPr lang="en-US" sz="3400" dirty="0" smtClean="0">
                <a:solidFill>
                  <a:schemeClr val="accent1"/>
                </a:solidFill>
              </a:rPr>
              <a:t>The Problem</a:t>
            </a:r>
            <a:endParaRPr lang="en-US" sz="3400" dirty="0">
              <a:solidFill>
                <a:schemeClr val="accent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590798" y="2269069"/>
            <a:ext cx="1015076" cy="999066"/>
          </a:xfrm>
          <a:prstGeom prst="rightArrow">
            <a:avLst/>
          </a:prstGeom>
          <a:solidFill>
            <a:srgbClr val="243A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604905" y="2269069"/>
            <a:ext cx="1015076" cy="999066"/>
          </a:xfrm>
          <a:prstGeom prst="rightArrow">
            <a:avLst/>
          </a:prstGeom>
          <a:solidFill>
            <a:srgbClr val="243A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spree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8264" y="80455"/>
            <a:ext cx="31245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/>
            <a:r>
              <a:rPr lang="en-US" sz="3400" dirty="0" smtClean="0">
                <a:solidFill>
                  <a:schemeClr val="accent1"/>
                </a:solidFill>
              </a:rPr>
              <a:t>The Solution</a:t>
            </a:r>
            <a:endParaRPr lang="en-US" sz="34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4339" y="1083061"/>
            <a:ext cx="56941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Homespree?</a:t>
            </a:r>
          </a:p>
          <a:p>
            <a:endParaRPr lang="en-US" sz="1600" dirty="0" smtClean="0"/>
          </a:p>
          <a:p>
            <a:r>
              <a:rPr lang="en-US" sz="1600" dirty="0" smtClean="0"/>
              <a:t>Homespree is a mobile and web application that enables homeowners to request competitive estimates from multiple contractors for home services.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84339" y="2759808"/>
            <a:ext cx="56941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Value to Homeowners</a:t>
            </a:r>
          </a:p>
          <a:p>
            <a:endParaRPr lang="en-US" sz="1600" dirty="0" smtClean="0"/>
          </a:p>
          <a:p>
            <a:r>
              <a:rPr lang="en-US" sz="1600" dirty="0" smtClean="0"/>
              <a:t>Homespree makes the process of hiring a contractor less stressful by providing the right information to make a better informed decision through a simple and convenient platform.</a:t>
            </a:r>
          </a:p>
          <a:p>
            <a:endParaRPr lang="en-US" sz="16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397851" y="4579757"/>
            <a:ext cx="56941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Value to Contractors</a:t>
            </a:r>
          </a:p>
          <a:p>
            <a:endParaRPr lang="en-US" sz="1600" dirty="0" smtClean="0"/>
          </a:p>
          <a:p>
            <a:r>
              <a:rPr lang="en-US" sz="1600" dirty="0" smtClean="0"/>
              <a:t>Homespree makes the process of connecting with new customers more efficient and effective by providing a repository of quality local leads.</a:t>
            </a:r>
          </a:p>
          <a:p>
            <a:endParaRPr lang="en-US" sz="1600" dirty="0" smtClean="0"/>
          </a:p>
        </p:txBody>
      </p:sp>
      <p:pic>
        <p:nvPicPr>
          <p:cNvPr id="2" name="Picture 1" descr="1. iPhone Splash 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4" y="880534"/>
            <a:ext cx="2638452" cy="5587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spree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8263" y="80455"/>
            <a:ext cx="43836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/>
            <a:r>
              <a:rPr lang="en-US" sz="3400" dirty="0" smtClean="0">
                <a:solidFill>
                  <a:schemeClr val="accent1"/>
                </a:solidFill>
              </a:rPr>
              <a:t>Process Overview</a:t>
            </a:r>
            <a:endParaRPr lang="en-US" sz="3400" dirty="0">
              <a:solidFill>
                <a:schemeClr val="accent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05894" y="2957674"/>
            <a:ext cx="2468880" cy="2468880"/>
          </a:xfrm>
          <a:prstGeom prst="ellipse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100000">
                <a:schemeClr val="tx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b="1" dirty="0" smtClean="0"/>
              <a:t>Homeowners submit project requests</a:t>
            </a:r>
            <a:endParaRPr lang="en-US" sz="1700" b="1" dirty="0"/>
          </a:p>
        </p:txBody>
      </p:sp>
      <p:sp>
        <p:nvSpPr>
          <p:cNvPr id="11" name="Oval 10"/>
          <p:cNvSpPr/>
          <p:nvPr/>
        </p:nvSpPr>
        <p:spPr>
          <a:xfrm>
            <a:off x="3323331" y="2957674"/>
            <a:ext cx="2468880" cy="2468880"/>
          </a:xfrm>
          <a:prstGeom prst="ellipse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100000">
                <a:schemeClr val="tx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b="1" dirty="0" smtClean="0"/>
              <a:t>Contractors bid on the projects</a:t>
            </a:r>
            <a:endParaRPr lang="en-US" sz="1700" b="1" dirty="0"/>
          </a:p>
        </p:txBody>
      </p:sp>
      <p:sp>
        <p:nvSpPr>
          <p:cNvPr id="12" name="Oval 11"/>
          <p:cNvSpPr/>
          <p:nvPr/>
        </p:nvSpPr>
        <p:spPr>
          <a:xfrm>
            <a:off x="6240769" y="2957674"/>
            <a:ext cx="2468880" cy="2468880"/>
          </a:xfrm>
          <a:prstGeom prst="ellipse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100000">
                <a:schemeClr val="tx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b="1" dirty="0" smtClean="0"/>
              <a:t>Homeowners choose contractors based on price, rating &amp; reviews</a:t>
            </a:r>
            <a:endParaRPr lang="en-US" sz="17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8264" y="1172286"/>
            <a:ext cx="8251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Homespree connects homeowners and contractors in 3 simple steps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57766" y="1945912"/>
            <a:ext cx="535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FF"/>
                </a:solidFill>
                <a:effectLst/>
              </a:rPr>
              <a:t>1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06227" y="1945912"/>
            <a:ext cx="535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FF"/>
                </a:solidFill>
              </a:rPr>
              <a:t>2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28651" y="1945912"/>
            <a:ext cx="535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FF"/>
                </a:solidFill>
              </a:rPr>
              <a:t>3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FFF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spree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8263" y="80455"/>
            <a:ext cx="51138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/>
            <a:r>
              <a:rPr lang="en-US" sz="3400" dirty="0" smtClean="0">
                <a:solidFill>
                  <a:schemeClr val="accent1"/>
                </a:solidFill>
              </a:rPr>
              <a:t>Requesting an Estimate</a:t>
            </a:r>
            <a:endParaRPr lang="en-US" sz="34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4340" y="1083061"/>
            <a:ext cx="54729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Category</a:t>
            </a:r>
          </a:p>
          <a:p>
            <a:endParaRPr lang="en-US" sz="1600" dirty="0" smtClean="0"/>
          </a:p>
          <a:p>
            <a:r>
              <a:rPr lang="en-US" sz="1600" dirty="0" smtClean="0"/>
              <a:t>Homespree offers a wide array of home improvement services. Categories range from painting to landscaping and even cleaning.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84340" y="2645509"/>
            <a:ext cx="54729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</a:p>
          <a:p>
            <a:endParaRPr lang="en-US" sz="1600" dirty="0" smtClean="0"/>
          </a:p>
          <a:p>
            <a:r>
              <a:rPr lang="en-US" sz="1600" dirty="0" smtClean="0"/>
              <a:t>Snapping several pictures or recording a video provides contractors with a visual presentation of the request and a good sense of the project scope. </a:t>
            </a:r>
          </a:p>
          <a:p>
            <a:endParaRPr lang="en-US" sz="16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397852" y="4294007"/>
            <a:ext cx="54729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Details</a:t>
            </a:r>
          </a:p>
          <a:p>
            <a:endParaRPr lang="en-US" sz="1600" dirty="0" smtClean="0"/>
          </a:p>
          <a:p>
            <a:r>
              <a:rPr lang="en-US" sz="1600" dirty="0" smtClean="0"/>
              <a:t>Several details are required to supplement the images and provide a quality estimate. Homespree utilizes direct input from contractors to ensure the right details are captured.</a:t>
            </a:r>
          </a:p>
        </p:txBody>
      </p:sp>
      <p:pic>
        <p:nvPicPr>
          <p:cNvPr id="3" name="Picture 2" descr="iphone_came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" y="884295"/>
            <a:ext cx="2664996" cy="5640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spree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8263" y="80455"/>
            <a:ext cx="51138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/>
            <a:r>
              <a:rPr lang="en-US" sz="3400" dirty="0" smtClean="0">
                <a:solidFill>
                  <a:schemeClr val="accent1"/>
                </a:solidFill>
              </a:rPr>
              <a:t>Submitting Bids</a:t>
            </a:r>
            <a:endParaRPr lang="en-US" sz="34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4340" y="1083061"/>
            <a:ext cx="54729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Timeline</a:t>
            </a:r>
          </a:p>
          <a:p>
            <a:endParaRPr lang="en-US" sz="1600" dirty="0" smtClean="0"/>
          </a:p>
          <a:p>
            <a:r>
              <a:rPr lang="en-US" sz="1600" dirty="0" smtClean="0"/>
              <a:t>Homeowners choose the date by which they require the job to be complete enabling Homespree to match them with a contractor that has availability.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84340" y="2696308"/>
            <a:ext cx="54729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Blind Auction</a:t>
            </a:r>
          </a:p>
          <a:p>
            <a:endParaRPr lang="en-US" sz="1600" dirty="0" smtClean="0"/>
          </a:p>
          <a:p>
            <a:r>
              <a:rPr lang="en-US" sz="1600" dirty="0" smtClean="0"/>
              <a:t>Bids are only visible to the homeowner who has requested the estimate. Contractors bid in a blind auction so as to promote fair pricing. </a:t>
            </a:r>
          </a:p>
          <a:p>
            <a:endParaRPr lang="en-US" sz="16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397852" y="4378672"/>
            <a:ext cx="54729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Review</a:t>
            </a:r>
          </a:p>
          <a:p>
            <a:endParaRPr lang="en-US" sz="1600" dirty="0" smtClean="0"/>
          </a:p>
          <a:p>
            <a:r>
              <a:rPr lang="en-US" sz="1600" dirty="0" smtClean="0"/>
              <a:t>Homeowners are provided at least 3 competitive bids from pre-screened contractors that best match their project needs within 24 hours.</a:t>
            </a:r>
          </a:p>
        </p:txBody>
      </p:sp>
      <p:pic>
        <p:nvPicPr>
          <p:cNvPr id="5" name="Picture 4" descr="5. iPhone Lead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4" y="853537"/>
            <a:ext cx="2638298" cy="5586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spree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8263" y="80455"/>
            <a:ext cx="51138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/>
            <a:r>
              <a:rPr lang="en-US" sz="3400" dirty="0" smtClean="0">
                <a:solidFill>
                  <a:schemeClr val="accent1"/>
                </a:solidFill>
              </a:rPr>
              <a:t>Choosing a Contractor</a:t>
            </a:r>
            <a:endParaRPr lang="en-US" sz="3400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97852" y="4611507"/>
            <a:ext cx="5472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  <a:p>
            <a:endParaRPr lang="en-US" sz="800" dirty="0" smtClean="0"/>
          </a:p>
          <a:p>
            <a:r>
              <a:rPr lang="en-US" sz="1600" dirty="0" smtClean="0"/>
              <a:t>Once a homeowner has chosen a contractor, they are able to contact that contractor through private messaging to schedule a time for final walk-through and/or to begin the job.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97852" y="1079500"/>
            <a:ext cx="5472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Portfolio</a:t>
            </a:r>
          </a:p>
          <a:p>
            <a:endParaRPr lang="en-US" sz="800" dirty="0" smtClean="0"/>
          </a:p>
          <a:p>
            <a:r>
              <a:rPr lang="en-US" sz="1600" dirty="0" smtClean="0"/>
              <a:t>Contractors are required to upload a portfolio to provide visual examples of the quality of their work.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7852" y="2524125"/>
            <a:ext cx="5472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Ratings and Reviews</a:t>
            </a:r>
          </a:p>
          <a:p>
            <a:endParaRPr lang="en-US" sz="800" dirty="0" smtClean="0"/>
          </a:p>
          <a:p>
            <a:r>
              <a:rPr lang="en-US" sz="1600" dirty="0" smtClean="0"/>
              <a:t>Homeowners are prompted to submit ratings and reviews following the completion of their project. Price is only one variable that homeowners factor into the equation to choose a contractor; ratings and reviews are also given significant weight.</a:t>
            </a:r>
          </a:p>
        </p:txBody>
      </p:sp>
      <p:pic>
        <p:nvPicPr>
          <p:cNvPr id="2" name="Picture 1" descr="iPhone Review Bi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" y="880861"/>
            <a:ext cx="2638298" cy="5586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spree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8263" y="80455"/>
            <a:ext cx="51138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/>
            <a:r>
              <a:rPr lang="en-US" sz="3400" dirty="0" smtClean="0">
                <a:solidFill>
                  <a:schemeClr val="accent1"/>
                </a:solidFill>
              </a:rPr>
              <a:t>Revenue Model</a:t>
            </a:r>
            <a:endParaRPr lang="en-US" sz="3400" dirty="0">
              <a:solidFill>
                <a:schemeClr val="accent1"/>
              </a:solidFill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478361" y="1187459"/>
            <a:ext cx="8072971" cy="1267874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b="1" dirty="0">
              <a:solidFill>
                <a:schemeClr val="bg1"/>
              </a:solidFill>
              <a:cs typeface="Avenir Heavy"/>
            </a:endParaRPr>
          </a:p>
        </p:txBody>
      </p:sp>
      <p:sp>
        <p:nvSpPr>
          <p:cNvPr id="19" name="Pentagon 18"/>
          <p:cNvSpPr/>
          <p:nvPr/>
        </p:nvSpPr>
        <p:spPr>
          <a:xfrm>
            <a:off x="458263" y="3067054"/>
            <a:ext cx="6196537" cy="1267874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b="1" dirty="0">
              <a:solidFill>
                <a:schemeClr val="bg1"/>
              </a:solidFill>
              <a:cs typeface="Avenir Heavy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458263" y="4929725"/>
            <a:ext cx="5113861" cy="1267874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b="1" dirty="0">
              <a:solidFill>
                <a:schemeClr val="bg1"/>
              </a:solidFill>
              <a:cs typeface="Avenir Heavy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361" y="1187459"/>
            <a:ext cx="75085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 smtClean="0">
                <a:solidFill>
                  <a:srgbClr val="FFFFFF"/>
                </a:solidFill>
              </a:rPr>
              <a:t>Commissions </a:t>
            </a:r>
          </a:p>
          <a:p>
            <a:pPr marL="455613" indent="-285750" defTabSz="40640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Contractors are charged a commission on accepted estimates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361" y="3067054"/>
            <a:ext cx="55668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 smtClean="0">
                <a:solidFill>
                  <a:srgbClr val="FFFFFF"/>
                </a:solidFill>
              </a:rPr>
              <a:t>Targeted Advertisements</a:t>
            </a:r>
          </a:p>
          <a:p>
            <a:pPr marL="406400" indent="-236538">
              <a:buFont typeface="Arial"/>
              <a:buChar char="•"/>
              <a:tabLst>
                <a:tab pos="287338" algn="l"/>
              </a:tabLst>
            </a:pPr>
            <a:r>
              <a:rPr lang="en-US" dirty="0" smtClean="0">
                <a:solidFill>
                  <a:srgbClr val="FFFFFF"/>
                </a:solidFill>
              </a:rPr>
              <a:t>Homespree offers suppliers of building products unique targeted advertising opportunities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8263" y="5014390"/>
            <a:ext cx="45201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 smtClean="0">
                <a:solidFill>
                  <a:srgbClr val="FFFFFF"/>
                </a:solidFill>
              </a:rPr>
              <a:t>Deal Promotion</a:t>
            </a:r>
          </a:p>
          <a:p>
            <a:pPr marL="406400" indent="-236538">
              <a:buFont typeface="Arial"/>
              <a:buChar char="•"/>
              <a:tabLst>
                <a:tab pos="287338" algn="l"/>
              </a:tabLst>
            </a:pPr>
            <a:r>
              <a:rPr lang="en-US" dirty="0" smtClean="0">
                <a:solidFill>
                  <a:srgbClr val="FFFFFF"/>
                </a:solidFill>
              </a:rPr>
              <a:t>Homeowners can see which contractors are offering deals in their local area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spree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885" y="6467844"/>
            <a:ext cx="1091650" cy="29849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10800000">
            <a:off x="458264" y="693984"/>
            <a:ext cx="8685736" cy="13094"/>
          </a:xfrm>
          <a:prstGeom prst="line">
            <a:avLst/>
          </a:prstGeom>
          <a:ln w="76200" cap="flat" cmpd="sng" algn="ctr">
            <a:gradFill flip="none" rotWithShape="1">
              <a:gsLst>
                <a:gs pos="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8263" y="80455"/>
            <a:ext cx="51138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/>
            <a:r>
              <a:rPr lang="en-US" sz="3400" dirty="0" smtClean="0">
                <a:solidFill>
                  <a:schemeClr val="accent1"/>
                </a:solidFill>
              </a:rPr>
              <a:t>Implementation</a:t>
            </a:r>
            <a:endParaRPr lang="en-US" sz="3400" dirty="0">
              <a:solidFill>
                <a:schemeClr val="accent1"/>
              </a:solidFill>
            </a:endParaRPr>
          </a:p>
        </p:txBody>
      </p:sp>
      <p:pic>
        <p:nvPicPr>
          <p:cNvPr id="28" name="Picture 27" descr="USA Map with states.p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2" y="1649489"/>
            <a:ext cx="2836258" cy="2286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8264" y="977997"/>
            <a:ext cx="7978654" cy="374571"/>
          </a:xfrm>
          <a:prstGeom prst="roundRect">
            <a:avLst/>
          </a:prstGeom>
          <a:gradFill flip="none" rotWithShape="1">
            <a:gsLst>
              <a:gs pos="0">
                <a:srgbClr val="1A377D"/>
              </a:gs>
              <a:gs pos="100000">
                <a:srgbClr val="243A7D"/>
              </a:gs>
            </a:gsLst>
            <a:lin ang="54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</a:rPr>
              <a:t>Phased Rollout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0662" y="4890396"/>
            <a:ext cx="816080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spcAft>
                <a:spcPts val="300"/>
              </a:spcAft>
              <a:buFont typeface="Arial"/>
              <a:buChar char="•"/>
            </a:pPr>
            <a:r>
              <a:rPr lang="en-US" sz="1600" dirty="0" smtClean="0"/>
              <a:t>Convert homeowner leads from Google Ads</a:t>
            </a:r>
          </a:p>
          <a:p>
            <a:pPr marL="111125" indent="-111125">
              <a:spcAft>
                <a:spcPts val="300"/>
              </a:spcAft>
              <a:buFont typeface="Arial"/>
              <a:buChar char="•"/>
            </a:pPr>
            <a:r>
              <a:rPr lang="en-US" sz="1600" dirty="0" smtClean="0"/>
              <a:t>Focus on contractors that demonstrate adoption of technology</a:t>
            </a:r>
          </a:p>
          <a:p>
            <a:pPr marL="111125" indent="-111125">
              <a:spcAft>
                <a:spcPts val="300"/>
              </a:spcAft>
              <a:buFont typeface="Arial"/>
              <a:buChar char="•"/>
            </a:pPr>
            <a:r>
              <a:rPr lang="en-US" sz="1600" dirty="0" smtClean="0"/>
              <a:t>Contractors will be prescreened by staff and only those that receive approval can join Homespree; require 3 referrals and a portfolio</a:t>
            </a:r>
          </a:p>
          <a:p>
            <a:pPr marL="111125" indent="-111125">
              <a:spcAft>
                <a:spcPts val="300"/>
              </a:spcAft>
              <a:buFont typeface="Arial"/>
              <a:buChar char="•"/>
            </a:pPr>
            <a:r>
              <a:rPr lang="en-US" sz="1600" dirty="0" smtClean="0"/>
              <a:t>Partner with other players in the online home space to drive leads</a:t>
            </a:r>
          </a:p>
          <a:p>
            <a:pPr marL="111125" indent="-111125">
              <a:spcAft>
                <a:spcPts val="300"/>
              </a:spcAft>
              <a:buFont typeface="Arial"/>
              <a:buChar char="•"/>
            </a:pPr>
            <a:endParaRPr lang="en-US" sz="1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4729581" y="2079944"/>
            <a:ext cx="370733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spcAft>
                <a:spcPts val="300"/>
              </a:spcAft>
              <a:buFont typeface="Arial"/>
              <a:buChar char="•"/>
            </a:pPr>
            <a:r>
              <a:rPr lang="en-US" sz="1600" dirty="0" smtClean="0"/>
              <a:t>Win in local markets</a:t>
            </a:r>
          </a:p>
          <a:p>
            <a:pPr marL="111125" indent="-111125">
              <a:spcAft>
                <a:spcPts val="300"/>
              </a:spcAft>
              <a:buFont typeface="Arial"/>
              <a:buChar char="•"/>
            </a:pPr>
            <a:r>
              <a:rPr lang="en-US" sz="1600" dirty="0" smtClean="0"/>
              <a:t>Sign up 10 contractors in each service category </a:t>
            </a:r>
          </a:p>
          <a:p>
            <a:pPr marL="111125" indent="-111125">
              <a:spcAft>
                <a:spcPts val="300"/>
              </a:spcAft>
              <a:buFont typeface="Arial"/>
              <a:buChar char="•"/>
            </a:pPr>
            <a:r>
              <a:rPr lang="en-US" sz="1600" dirty="0" smtClean="0"/>
              <a:t>Market to local homeowners</a:t>
            </a:r>
          </a:p>
          <a:p>
            <a:pPr marL="111125" indent="-111125">
              <a:spcAft>
                <a:spcPts val="300"/>
              </a:spcAft>
              <a:buFont typeface="Arial"/>
              <a:buChar char="•"/>
            </a:pPr>
            <a:r>
              <a:rPr lang="en-US" sz="1600" dirty="0" smtClean="0"/>
              <a:t>Scale to new markets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662" y="4435594"/>
            <a:ext cx="7826256" cy="374571"/>
          </a:xfrm>
          <a:prstGeom prst="roundRect">
            <a:avLst/>
          </a:prstGeom>
          <a:gradFill flip="none" rotWithShape="1">
            <a:gsLst>
              <a:gs pos="0">
                <a:srgbClr val="1A377D"/>
              </a:gs>
              <a:gs pos="100000">
                <a:srgbClr val="243A7D"/>
              </a:gs>
            </a:gsLst>
            <a:lin ang="54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</a:rPr>
              <a:t>Implementation Tactics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5Ws989mEWNukoAAFkrG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V.IwPzUKmRECUwtTsg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V.IwPzUKmRECUwtTsg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5Ws989mEWNukoAAFkrG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V.IwPzUKmRECUwtTsg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V.IwPzUKmRECUwtTsg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V.IwPzUKmRECUwtTsg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V.IwPzUKmRECUwtTsg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5Ws989mEWNukoAAFkrG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5Ws989mEWNukoAAFkrG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5Ws989mEWNukoAAFkrG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V.IwPzUKmRECUwtTsg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5Ws989mEWNukoAAFkrG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5Ws989mEWNukoAAFkrG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5Ws989mEWNukoAAFkrG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05gle.UGceal9o_spD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669</Words>
  <Application>Microsoft Macintosh PowerPoint</Application>
  <PresentationFormat>On-screen Show (4:3)</PresentationFormat>
  <Paragraphs>134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College of New Jersey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Kyle Gesuelli</dc:creator>
  <cp:keywords/>
  <cp:lastModifiedBy>J S</cp:lastModifiedBy>
  <cp:revision>42</cp:revision>
  <dcterms:created xsi:type="dcterms:W3CDTF">2013-02-07T03:29:15Z</dcterms:created>
  <dcterms:modified xsi:type="dcterms:W3CDTF">2013-03-15T18:13:28Z</dcterms:modified>
</cp:coreProperties>
</file>